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8">
  <p:sldMasterIdLst>
    <p:sldMasterId id="2147483664" r:id="rId1"/>
    <p:sldMasterId id="2147483750" r:id="rId2"/>
  </p:sldMasterIdLst>
  <p:notesMasterIdLst>
    <p:notesMasterId r:id="rId10"/>
  </p:notesMasterIdLst>
  <p:handoutMasterIdLst>
    <p:handoutMasterId r:id="rId11"/>
  </p:handoutMasterIdLst>
  <p:sldIdLst>
    <p:sldId id="512" r:id="rId3"/>
    <p:sldId id="517" r:id="rId4"/>
    <p:sldId id="500" r:id="rId5"/>
    <p:sldId id="511" r:id="rId6"/>
    <p:sldId id="513" r:id="rId7"/>
    <p:sldId id="515" r:id="rId8"/>
    <p:sldId id="516" r:id="rId9"/>
  </p:sldIdLst>
  <p:sldSz cx="14630400" cy="8229600"/>
  <p:notesSz cx="7315200" cy="9601200"/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C10B4"/>
    <a:srgbClr val="008080"/>
    <a:srgbClr val="FFF2CC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58" autoAdjust="0"/>
    <p:restoredTop sz="96586" autoAdjust="0"/>
  </p:normalViewPr>
  <p:slideViewPr>
    <p:cSldViewPr>
      <p:cViewPr>
        <p:scale>
          <a:sx n="50" d="100"/>
          <a:sy n="50" d="100"/>
        </p:scale>
        <p:origin x="844" y="1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88" d="100"/>
          <a:sy n="88" d="100"/>
        </p:scale>
        <p:origin x="2886" y="102"/>
      </p:cViewPr>
      <p:guideLst/>
    </p:cSldViewPr>
  </p:notesViewPr>
  <p:gridSpacing cx="114300" cy="1143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24" tIns="48313" rIns="96624" bIns="48313" rtlCol="0"/>
          <a:lstStyle>
            <a:lvl1pPr algn="l">
              <a:defRPr sz="1200"/>
            </a:lvl1pPr>
          </a:lstStyle>
          <a:p>
            <a:r>
              <a:rPr lang="en-US" dirty="0"/>
              <a:t>Centre for Zero Energy Building Studies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24" tIns="48313" rIns="96624" bIns="48313" rtlCol="0"/>
          <a:lstStyle>
            <a:lvl1pPr algn="r">
              <a:defRPr sz="1200"/>
            </a:lvl1pPr>
          </a:lstStyle>
          <a:p>
            <a:r>
              <a:rPr lang="en-US" dirty="0"/>
              <a:t>11/11/2015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7"/>
            <a:ext cx="3169920" cy="481726"/>
          </a:xfrm>
          <a:prstGeom prst="rect">
            <a:avLst/>
          </a:prstGeom>
        </p:spPr>
        <p:txBody>
          <a:bodyPr vert="horz" lIns="96624" tIns="48313" rIns="96624" bIns="48313" rtlCol="0" anchor="b"/>
          <a:lstStyle>
            <a:lvl1pPr algn="l">
              <a:defRPr sz="1200"/>
            </a:lvl1pPr>
          </a:lstStyle>
          <a:p>
            <a:r>
              <a:rPr lang="en-US" dirty="0"/>
              <a:t>COncordia University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7"/>
            <a:ext cx="3169920" cy="481726"/>
          </a:xfrm>
          <a:prstGeom prst="rect">
            <a:avLst/>
          </a:prstGeom>
        </p:spPr>
        <p:txBody>
          <a:bodyPr vert="horz" lIns="96624" tIns="48313" rIns="96624" bIns="48313" rtlCol="0" anchor="b"/>
          <a:lstStyle>
            <a:lvl1pPr algn="r">
              <a:defRPr sz="1200"/>
            </a:lvl1pPr>
          </a:lstStyle>
          <a:p>
            <a:fld id="{5132132E-1E7B-49A2-8821-80859EEFEE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578559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png>
</file>

<file path=ppt/media/image27.png>
</file>

<file path=ppt/media/image28.png>
</file>

<file path=ppt/media/image29.tiff>
</file>

<file path=ppt/media/image3.tiff>
</file>

<file path=ppt/media/image30.png>
</file>

<file path=ppt/media/image31.tiff>
</file>

<file path=ppt/media/image32.jpeg>
</file>

<file path=ppt/media/image4.gif>
</file>

<file path=ppt/media/image5.gif>
</file>

<file path=ppt/media/image6.jpeg>
</file>

<file path=ppt/media/image7.jpeg>
</file>

<file path=ppt/media/image8.png>
</file>

<file path=ppt/media/image9.jpeg>
</file>

<file path=ppt/media/media1.mp3>
</file>

<file path=ppt/media/media2.mp3>
</file>

<file path=ppt/media/media3.mp3>
</file>

<file path=ppt/media/media4.mp3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24" tIns="48313" rIns="96624" bIns="48313" rtlCol="0"/>
          <a:lstStyle>
            <a:lvl1pPr algn="l">
              <a:defRPr sz="1200"/>
            </a:lvl1pPr>
          </a:lstStyle>
          <a:p>
            <a:r>
              <a:rPr lang="en-US" dirty="0"/>
              <a:t>Centre for Zero Energy Building Studies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24" tIns="48313" rIns="96624" bIns="48313" rtlCol="0"/>
          <a:lstStyle>
            <a:lvl1pPr algn="r">
              <a:defRPr sz="1200"/>
            </a:lvl1pPr>
          </a:lstStyle>
          <a:p>
            <a:r>
              <a:rPr lang="en-US" dirty="0"/>
              <a:t>11/11/2015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24" tIns="48313" rIns="96624" bIns="48313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24" tIns="48313" rIns="96624" bIns="4831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7"/>
            <a:ext cx="3169920" cy="481726"/>
          </a:xfrm>
          <a:prstGeom prst="rect">
            <a:avLst/>
          </a:prstGeom>
        </p:spPr>
        <p:txBody>
          <a:bodyPr vert="horz" lIns="96624" tIns="48313" rIns="96624" bIns="48313" rtlCol="0" anchor="b"/>
          <a:lstStyle>
            <a:lvl1pPr algn="l">
              <a:defRPr sz="1200"/>
            </a:lvl1pPr>
          </a:lstStyle>
          <a:p>
            <a:r>
              <a:rPr lang="en-US" dirty="0"/>
              <a:t>COncordia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7"/>
            <a:ext cx="3169920" cy="481726"/>
          </a:xfrm>
          <a:prstGeom prst="rect">
            <a:avLst/>
          </a:prstGeom>
        </p:spPr>
        <p:txBody>
          <a:bodyPr vert="horz" lIns="96624" tIns="48313" rIns="96624" bIns="48313" rtlCol="0" anchor="b"/>
          <a:lstStyle>
            <a:lvl1pPr algn="r">
              <a:defRPr sz="1200"/>
            </a:lvl1pPr>
          </a:lstStyle>
          <a:p>
            <a:fld id="{47C9D302-F0A5-4AA4-95A4-F3C83F601A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943624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7AB228-CEFB-42BE-B6E0-71F7D888AB7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58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1E41E-EF48-49FF-8CCE-FCC295A9EB69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92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0C7C-38D6-4DD8-9F3B-0EE67F691FF7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865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375D9-7751-424C-9AAE-104934670122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46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0141" y="1845471"/>
            <a:ext cx="12435840" cy="17640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>
            <a:normAutofit/>
          </a:bodyPr>
          <a:lstStyle>
            <a:lvl1pPr marL="0" indent="0" algn="ctr">
              <a:buNone/>
              <a:defRPr sz="336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16641" y="7772400"/>
            <a:ext cx="2705102" cy="274320"/>
          </a:xfrm>
        </p:spPr>
        <p:txBody>
          <a:bodyPr/>
          <a:lstStyle/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 dirty="0">
              <a:solidFill>
                <a:srgbClr val="C0504D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98720" y="7772402"/>
            <a:ext cx="4632960" cy="29337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endParaRPr lang="en-CA" dirty="0">
              <a:solidFill>
                <a:srgbClr val="C0504D"/>
              </a:solidFill>
            </a:endParaRPr>
          </a:p>
        </p:txBody>
      </p:sp>
      <p:grpSp>
        <p:nvGrpSpPr>
          <p:cNvPr id="9" name="Group 8"/>
          <p:cNvGrpSpPr/>
          <p:nvPr userDrawn="1"/>
        </p:nvGrpSpPr>
        <p:grpSpPr>
          <a:xfrm>
            <a:off x="753112" y="1097280"/>
            <a:ext cx="13168631" cy="1463993"/>
            <a:chOff x="456406" y="2057400"/>
            <a:chExt cx="8230394" cy="1219994"/>
          </a:xfrm>
        </p:grpSpPr>
        <p:cxnSp>
          <p:nvCxnSpPr>
            <p:cNvPr id="7" name="Straight Connector 6"/>
            <p:cNvCxnSpPr/>
            <p:nvPr userDrawn="1"/>
          </p:nvCxnSpPr>
          <p:spPr>
            <a:xfrm rot="5400000" flipH="1" flipV="1">
              <a:off x="-153194" y="2667000"/>
              <a:ext cx="1219994" cy="794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 rot="10800000">
              <a:off x="457200" y="2057400"/>
              <a:ext cx="8229600" cy="158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1" y="7480344"/>
            <a:ext cx="3996032" cy="74925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72366" y="7517130"/>
            <a:ext cx="2999846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313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365760" y="457200"/>
            <a:ext cx="13776960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65760"/>
            <a:ext cx="13167360" cy="731520"/>
          </a:xfrm>
        </p:spPr>
        <p:txBody>
          <a:bodyPr>
            <a:normAutofit/>
          </a:bodyPr>
          <a:lstStyle>
            <a:lvl1pPr>
              <a:defRPr sz="3840" baseline="0">
                <a:solidFill>
                  <a:srgbClr val="0000CC"/>
                </a:solidFill>
                <a:latin typeface="Tahom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520" y="1280162"/>
            <a:ext cx="13167360" cy="607123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defRPr>
                <a:solidFill>
                  <a:schemeClr val="accent2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>
              <a:solidFill>
                <a:srgbClr val="C0504D"/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 flipH="1" flipV="1">
            <a:off x="137160" y="776924"/>
            <a:ext cx="1188720" cy="254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10800000">
            <a:off x="731520" y="182880"/>
            <a:ext cx="13167360" cy="190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4084320" y="7640456"/>
            <a:ext cx="6461760" cy="328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2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CZEBS Planning Meeting - September 11, 2020</a:t>
            </a:r>
          </a:p>
        </p:txBody>
      </p:sp>
    </p:spTree>
    <p:extLst>
      <p:ext uri="{BB962C8B-B14F-4D97-AF65-F5344CB8AC3E}">
        <p14:creationId xmlns:p14="http://schemas.microsoft.com/office/powerpoint/2010/main" val="409553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1" y="5288282"/>
            <a:ext cx="12435840" cy="1634490"/>
          </a:xfrm>
        </p:spPr>
        <p:txBody>
          <a:bodyPr anchor="t"/>
          <a:lstStyle>
            <a:lvl1pPr algn="l">
              <a:defRPr sz="48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3488056"/>
            <a:ext cx="12435840" cy="18002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>
              <a:solidFill>
                <a:srgbClr val="C0504D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119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1920242"/>
            <a:ext cx="6461760" cy="5431156"/>
          </a:xfrm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7120" y="1920242"/>
            <a:ext cx="6461760" cy="5431156"/>
          </a:xfrm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3680" y="6675122"/>
            <a:ext cx="3413760" cy="438150"/>
          </a:xfrm>
          <a:prstGeom prst="rect">
            <a:avLst/>
          </a:prstGeom>
        </p:spPr>
        <p:txBody>
          <a:bodyPr/>
          <a:lstStyle/>
          <a:p>
            <a:fld id="{3640A6DB-2454-4D01-9F93-09032C1932FF}" type="datetime1">
              <a:rPr lang="en-US" smtClean="0">
                <a:solidFill>
                  <a:prstClr val="black"/>
                </a:solidFill>
              </a:rPr>
              <a:t>11/28/2025</a:t>
            </a:fld>
            <a:endParaRPr lang="en-CA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>
              <a:solidFill>
                <a:srgbClr val="C0504D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084320" y="7640455"/>
            <a:ext cx="6461760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9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charset="-122"/>
                <a:cs typeface="+mn-cs"/>
              </a:rPr>
              <a:t>CZEBS Workshop 2016-03-04</a:t>
            </a:r>
            <a:endParaRPr kumimoji="0" lang="en-CA" sz="19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761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85915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1" y="1280162"/>
            <a:ext cx="6464300" cy="1329690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1" y="2609850"/>
            <a:ext cx="6464300" cy="4741546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042" y="1280162"/>
            <a:ext cx="6466840" cy="1329690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2" y="2609850"/>
            <a:ext cx="6466840" cy="4741546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>
              <a:solidFill>
                <a:srgbClr val="C0504D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4084320" y="7640455"/>
            <a:ext cx="6461760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9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charset="-122"/>
                <a:cs typeface="+mn-cs"/>
              </a:rPr>
              <a:t>CZEBS Workshop 2016-03-04</a:t>
            </a:r>
            <a:endParaRPr kumimoji="0" lang="en-CA" sz="19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076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8591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485120" y="7762874"/>
            <a:ext cx="3413760" cy="274320"/>
          </a:xfrm>
        </p:spPr>
        <p:txBody>
          <a:bodyPr/>
          <a:lstStyle/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>
              <a:solidFill>
                <a:srgbClr val="C0504D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C6DD38-4878-4BC2-AF8D-04079EA0D201}"/>
              </a:ext>
            </a:extLst>
          </p:cNvPr>
          <p:cNvSpPr/>
          <p:nvPr userDrawn="1"/>
        </p:nvSpPr>
        <p:spPr>
          <a:xfrm>
            <a:off x="4123862" y="7653859"/>
            <a:ext cx="5327805" cy="3582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6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CZEBS Planning Meeting, September 11, 2020</a:t>
            </a:r>
          </a:p>
        </p:txBody>
      </p:sp>
    </p:spTree>
    <p:extLst>
      <p:ext uri="{BB962C8B-B14F-4D97-AF65-F5344CB8AC3E}">
        <p14:creationId xmlns:p14="http://schemas.microsoft.com/office/powerpoint/2010/main" val="198880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901440" y="7748539"/>
            <a:ext cx="5608320" cy="293370"/>
          </a:xfrm>
        </p:spPr>
        <p:txBody>
          <a:bodyPr/>
          <a:lstStyle/>
          <a:p>
            <a:endParaRPr lang="en-CA" dirty="0">
              <a:solidFill>
                <a:srgbClr val="C0504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667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1" y="327660"/>
            <a:ext cx="4813301" cy="1394460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0080" y="327662"/>
            <a:ext cx="8178800" cy="7023736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1" y="1722122"/>
            <a:ext cx="4813301" cy="5629276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>
              <a:solidFill>
                <a:srgbClr val="C0504D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21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162050"/>
          </a:xfrm>
        </p:spPr>
        <p:txBody>
          <a:bodyPr>
            <a:norm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0" y="1714500"/>
            <a:ext cx="12618720" cy="5697856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37C9A-3115-4210-A1BE-98ACAEB84CB9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54B005-9739-4E7D-8AB3-F665F96BF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966" y="7615982"/>
            <a:ext cx="2138934" cy="52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576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660" y="5760720"/>
            <a:ext cx="8778240" cy="680086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660" y="735330"/>
            <a:ext cx="8778240" cy="493776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660" y="6440806"/>
            <a:ext cx="8778240" cy="965834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>
              <a:solidFill>
                <a:srgbClr val="C0504D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025900" y="7680461"/>
            <a:ext cx="6461760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9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charset="-122"/>
                <a:cs typeface="+mn-cs"/>
              </a:rPr>
              <a:t>CZEBS Workshop 2016-03-04</a:t>
            </a:r>
            <a:endParaRPr kumimoji="0" lang="en-CA" sz="19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4651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>
              <a:solidFill>
                <a:srgbClr val="C0504D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084320" y="7706427"/>
            <a:ext cx="6461760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9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charset="-122"/>
                <a:cs typeface="+mn-cs"/>
              </a:rPr>
              <a:t>CZEBS Workshop 2016-03-04</a:t>
            </a:r>
            <a:endParaRPr kumimoji="0" lang="en-CA" sz="192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973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329567"/>
            <a:ext cx="3291840" cy="70218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329567"/>
            <a:ext cx="9631680" cy="70218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>
              <a:solidFill>
                <a:srgbClr val="C0504D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77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6D58B-6C65-4677-AA57-7BB6C1CB4793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38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6FDD-0625-4D1F-B86C-4CD900D8D8BB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30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7FC36-90B6-431E-8188-1B699C79FC77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88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6310" y="328659"/>
            <a:ext cx="6880860" cy="159067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0E1E-86D6-4EAB-AB4F-E76CDA780DFD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4098" name="Picture 2" descr="http://www2.psd100.com/ppp/2013/12/0201/Prohibit-the-delete-120215202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29600" y="971549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05840" y="2190750"/>
            <a:ext cx="12618720" cy="52216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7886700" y="339291"/>
            <a:ext cx="6880860" cy="80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10972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Slide</a:t>
            </a:r>
            <a:r>
              <a:rPr lang="en-US" baseline="0" dirty="0"/>
              <a:t> to be removed</a:t>
            </a:r>
            <a:endParaRPr lang="en-US" dirty="0"/>
          </a:p>
        </p:txBody>
      </p:sp>
      <p:pic>
        <p:nvPicPr>
          <p:cNvPr id="10" name="Picture 2" descr="http://www2.psd100.com/ppp/2013/12/0201/Prohibit-the-delete-120215202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98330" y="971549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www2.psd100.com/ppp/2013/12/0201/Prohibit-the-delete-120215202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67060" y="971549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://www2.psd100.com/ppp/2013/12/0201/Prohibit-the-delete-120215202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035790" y="971549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13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3F72A-2CBC-4DC6-AAC9-F5836ABB2AA4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87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E2F3-0AD5-4DD9-8F3E-7900A27FA578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501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3BEDB-504B-4DD4-8C96-1125071AC41C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64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tif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681B6-4F65-4103-B385-54D21A07F592}" type="datetime1">
              <a:rPr lang="en-US" smtClean="0"/>
              <a:t>11/28/2025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90917-86AB-4535-B6B7-2E823B133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941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hf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7677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280162"/>
            <a:ext cx="13167360" cy="6071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8720" y="7772402"/>
            <a:ext cx="4632960" cy="2933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accent2"/>
                </a:solidFill>
              </a:defRPr>
            </a:lvl1pPr>
          </a:lstStyle>
          <a:p>
            <a:endParaRPr lang="en-CA" dirty="0">
              <a:solidFill>
                <a:srgbClr val="C0504D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19360" y="7889482"/>
            <a:ext cx="341376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accent2"/>
                </a:solidFill>
              </a:defRPr>
            </a:lvl1pPr>
          </a:lstStyle>
          <a:p>
            <a:fld id="{D4D31795-3F4C-4035-8BFF-6DDE6BCD5352}" type="slidenum">
              <a:rPr lang="en-CA" smtClean="0">
                <a:solidFill>
                  <a:srgbClr val="C0504D"/>
                </a:solidFill>
              </a:rPr>
              <a:pPr/>
              <a:t>‹#›</a:t>
            </a:fld>
            <a:endParaRPr lang="en-CA" dirty="0">
              <a:solidFill>
                <a:srgbClr val="C0504D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731520" y="7406640"/>
            <a:ext cx="13167360" cy="190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1521" y="7506052"/>
            <a:ext cx="894080" cy="76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157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hf hdr="0" ftr="0" dt="0"/>
  <p:txStyles>
    <p:titleStyle>
      <a:lvl1pPr algn="ctr" defTabSz="1097280" rtl="0" eaLnBrk="1" latinLnBrk="0" hangingPunct="1">
        <a:spcBef>
          <a:spcPct val="0"/>
        </a:spcBef>
        <a:buNone/>
        <a:defRPr sz="3840" kern="1200">
          <a:solidFill>
            <a:srgbClr val="0000CC"/>
          </a:solidFill>
          <a:latin typeface="Tahoma" pitchFamily="34" charset="0"/>
          <a:ea typeface="+mj-ea"/>
          <a:cs typeface="Tahoma" pitchFamily="34" charset="0"/>
        </a:defRPr>
      </a:lvl1pPr>
    </p:titleStyle>
    <p:bodyStyle>
      <a:lvl1pPr marL="411480" indent="-411480" algn="l" defTabSz="109728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312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1097280" rtl="0" eaLnBrk="1" latinLnBrk="0" hangingPunct="1">
        <a:spcBef>
          <a:spcPct val="20000"/>
        </a:spcBef>
        <a:buFont typeface="Arial" pitchFamily="34" charset="0"/>
        <a:buChar char="–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spcBef>
          <a:spcPct val="20000"/>
        </a:spcBef>
        <a:buFont typeface="Arial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10" Type="http://schemas.openxmlformats.org/officeDocument/2006/relationships/image" Target="../media/image19.png"/><Relationship Id="rId4" Type="http://schemas.openxmlformats.org/officeDocument/2006/relationships/image" Target="../media/image20.png"/><Relationship Id="rId9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7.pn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6.png"/><Relationship Id="rId5" Type="http://schemas.openxmlformats.org/officeDocument/2006/relationships/image" Target="../media/image25.tiff"/><Relationship Id="rId4" Type="http://schemas.openxmlformats.org/officeDocument/2006/relationships/image" Target="../media/image24.tiff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15.PNG"/><Relationship Id="rId11" Type="http://schemas.openxmlformats.org/officeDocument/2006/relationships/image" Target="../media/image19.png"/><Relationship Id="rId5" Type="http://schemas.openxmlformats.org/officeDocument/2006/relationships/image" Target="../media/image14.png"/><Relationship Id="rId10" Type="http://schemas.openxmlformats.org/officeDocument/2006/relationships/image" Target="../media/image32.jpeg"/><Relationship Id="rId4" Type="http://schemas.openxmlformats.org/officeDocument/2006/relationships/image" Target="../media/image29.tiff"/><Relationship Id="rId9" Type="http://schemas.openxmlformats.org/officeDocument/2006/relationships/image" Target="../media/image3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roup 91">
            <a:extLst>
              <a:ext uri="{FF2B5EF4-FFF2-40B4-BE49-F238E27FC236}">
                <a16:creationId xmlns:a16="http://schemas.microsoft.com/office/drawing/2014/main" id="{53BB771A-5F08-4DCC-AA9D-A312ECB9D4D7}"/>
              </a:ext>
            </a:extLst>
          </p:cNvPr>
          <p:cNvGrpSpPr/>
          <p:nvPr/>
        </p:nvGrpSpPr>
        <p:grpSpPr>
          <a:xfrm>
            <a:off x="1303987" y="571500"/>
            <a:ext cx="12022426" cy="6754944"/>
            <a:chOff x="1209914" y="895350"/>
            <a:chExt cx="12022426" cy="675494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A5AA66F-9451-450B-A152-46C1054C1020}"/>
                </a:ext>
              </a:extLst>
            </p:cNvPr>
            <p:cNvGrpSpPr/>
            <p:nvPr/>
          </p:nvGrpSpPr>
          <p:grpSpPr>
            <a:xfrm>
              <a:off x="5042506" y="895350"/>
              <a:ext cx="3736133" cy="2096626"/>
              <a:chOff x="-426630" y="1231570"/>
              <a:chExt cx="4324617" cy="2365861"/>
            </a:xfrm>
          </p:grpSpPr>
          <p:pic>
            <p:nvPicPr>
              <p:cNvPr id="35" name="Picture 4" descr="Reconciling Design Energy Models with Real World Results - Clark Nexsen">
                <a:extLst>
                  <a:ext uri="{FF2B5EF4-FFF2-40B4-BE49-F238E27FC236}">
                    <a16:creationId xmlns:a16="http://schemas.microsoft.com/office/drawing/2014/main" id="{CFE5B3F3-664A-4360-8CAB-4B11351F7C0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927" t="7056" b="8160"/>
              <a:stretch/>
            </p:blipFill>
            <p:spPr bwMode="auto">
              <a:xfrm>
                <a:off x="330592" y="1231570"/>
                <a:ext cx="2734764" cy="191988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6C65753-4B6B-4384-AC25-819B3A9E762F}"/>
                  </a:ext>
                </a:extLst>
              </p:cNvPr>
              <p:cNvSpPr txBox="1"/>
              <p:nvPr/>
            </p:nvSpPr>
            <p:spPr>
              <a:xfrm>
                <a:off x="-426630" y="3180672"/>
                <a:ext cx="4324617" cy="4167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dirty="0">
                    <a:latin typeface="Calibri Light (Headings)"/>
                    <a:cs typeface="Times New Roman" panose="02020603050405020304" pitchFamily="18" charset="0"/>
                  </a:rPr>
                  <a:t>Bottom-up building energy prediction</a:t>
                </a:r>
                <a:endParaRPr lang="en-CA" sz="1800" b="1" dirty="0">
                  <a:latin typeface="Calibri Light (Headings)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54A17D4-645B-4FF0-A709-E64516C880FA}"/>
                </a:ext>
              </a:extLst>
            </p:cNvPr>
            <p:cNvGrpSpPr/>
            <p:nvPr/>
          </p:nvGrpSpPr>
          <p:grpSpPr>
            <a:xfrm>
              <a:off x="9515268" y="3794575"/>
              <a:ext cx="3460104" cy="2005856"/>
              <a:chOff x="5724172" y="4539236"/>
              <a:chExt cx="3532417" cy="2044103"/>
            </a:xfrm>
          </p:grpSpPr>
          <p:pic>
            <p:nvPicPr>
              <p:cNvPr id="33" name="Picture 8" descr="Future City Lab: Buildings and Shadows | Museum of the City of New York">
                <a:extLst>
                  <a:ext uri="{FF2B5EF4-FFF2-40B4-BE49-F238E27FC236}">
                    <a16:creationId xmlns:a16="http://schemas.microsoft.com/office/drawing/2014/main" id="{57DED42F-C372-454E-9BDB-4CCDED7D3C9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84381" y="4539236"/>
                <a:ext cx="2363037" cy="164722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DDC855F-A170-497A-AC05-D44849EFDBE2}"/>
                  </a:ext>
                </a:extLst>
              </p:cNvPr>
              <p:cNvSpPr txBox="1"/>
              <p:nvPr/>
            </p:nvSpPr>
            <p:spPr>
              <a:xfrm>
                <a:off x="5724172" y="6206965"/>
                <a:ext cx="3532417" cy="3763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dirty="0">
                    <a:latin typeface="Calibri Light (Headings)"/>
                    <a:cs typeface="Times New Roman" panose="02020603050405020304" pitchFamily="18" charset="0"/>
                  </a:rPr>
                  <a:t>Inter-building shading impacts</a:t>
                </a:r>
                <a:endParaRPr lang="en-CA" sz="1800" b="1" dirty="0">
                  <a:latin typeface="Calibri Light (Headings)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318669C-DD34-4ED6-9C06-EAA80F47B8FB}"/>
                </a:ext>
              </a:extLst>
            </p:cNvPr>
            <p:cNvGrpSpPr/>
            <p:nvPr/>
          </p:nvGrpSpPr>
          <p:grpSpPr>
            <a:xfrm>
              <a:off x="9258300" y="1421209"/>
              <a:ext cx="3974040" cy="2030465"/>
              <a:chOff x="5739737" y="1492244"/>
              <a:chExt cx="5148366" cy="2716497"/>
            </a:xfrm>
          </p:grpSpPr>
          <p:pic>
            <p:nvPicPr>
              <p:cNvPr id="31" name="Picture 10" descr="What is urban heat island effect and why we need to tackle it? – Urbcast">
                <a:extLst>
                  <a:ext uri="{FF2B5EF4-FFF2-40B4-BE49-F238E27FC236}">
                    <a16:creationId xmlns:a16="http://schemas.microsoft.com/office/drawing/2014/main" id="{818A31FE-B16C-4BE0-98BE-BA2F9A6B966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0688"/>
              <a:stretch/>
            </p:blipFill>
            <p:spPr bwMode="auto">
              <a:xfrm>
                <a:off x="6496158" y="1492244"/>
                <a:ext cx="3060776" cy="22223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B64ACC0-C7A9-4CE6-9D69-F9BDA91D9C24}"/>
                  </a:ext>
                </a:extLst>
              </p:cNvPr>
              <p:cNvSpPr txBox="1"/>
              <p:nvPr/>
            </p:nvSpPr>
            <p:spPr>
              <a:xfrm>
                <a:off x="5739737" y="3714623"/>
                <a:ext cx="5148366" cy="4941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dirty="0">
                    <a:latin typeface="Calibri Light (Headings)"/>
                    <a:cs typeface="Times New Roman" panose="02020603050405020304" pitchFamily="18" charset="0"/>
                  </a:rPr>
                  <a:t>Data exchange with microclimate models</a:t>
                </a:r>
                <a:endParaRPr lang="en-CA" sz="1800" b="1" dirty="0">
                  <a:latin typeface="Calibri Light (Headings)"/>
                </a:endParaRP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C01A3D4-C313-4607-A0E2-25E0BA764711}"/>
                </a:ext>
              </a:extLst>
            </p:cNvPr>
            <p:cNvGrpSpPr/>
            <p:nvPr/>
          </p:nvGrpSpPr>
          <p:grpSpPr>
            <a:xfrm>
              <a:off x="1209914" y="1432707"/>
              <a:ext cx="3460104" cy="2018871"/>
              <a:chOff x="1214938" y="4515465"/>
              <a:chExt cx="3532417" cy="2057366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0B54B9F-B764-4A5F-9BCD-A2D7C4364B64}"/>
                  </a:ext>
                </a:extLst>
              </p:cNvPr>
              <p:cNvSpPr txBox="1"/>
              <p:nvPr/>
            </p:nvSpPr>
            <p:spPr>
              <a:xfrm>
                <a:off x="1214938" y="6196457"/>
                <a:ext cx="3532417" cy="3763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dirty="0">
                    <a:latin typeface="Calibri Light (Headings)"/>
                    <a:cs typeface="Times New Roman" panose="02020603050405020304" pitchFamily="18" charset="0"/>
                  </a:rPr>
                  <a:t>Urban rooftop PV retrofitting</a:t>
                </a:r>
                <a:endParaRPr lang="en-CA" sz="1800" b="1" dirty="0">
                  <a:latin typeface="Calibri Light (Headings)"/>
                </a:endParaRPr>
              </a:p>
            </p:txBody>
          </p:sp>
          <p:pic>
            <p:nvPicPr>
              <p:cNvPr id="30" name="Picture 2" descr="Land Not Needed: Why we should go big on rooftop solar">
                <a:extLst>
                  <a:ext uri="{FF2B5EF4-FFF2-40B4-BE49-F238E27FC236}">
                    <a16:creationId xmlns:a16="http://schemas.microsoft.com/office/drawing/2014/main" id="{C374310A-A2F6-4D10-B935-65D45313974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41325" y="4515465"/>
                <a:ext cx="2253036" cy="16912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A6DD5FD-D6D3-4C77-B428-E63DD307DBA1}"/>
                </a:ext>
              </a:extLst>
            </p:cNvPr>
            <p:cNvGrpSpPr/>
            <p:nvPr/>
          </p:nvGrpSpPr>
          <p:grpSpPr>
            <a:xfrm>
              <a:off x="1517187" y="6011874"/>
              <a:ext cx="4997369" cy="1638420"/>
              <a:chOff x="3897365" y="1244422"/>
              <a:chExt cx="5101809" cy="1669661"/>
            </a:xfrm>
          </p:grpSpPr>
          <p:pic>
            <p:nvPicPr>
              <p:cNvPr id="27" name="Picture 4">
                <a:extLst>
                  <a:ext uri="{FF2B5EF4-FFF2-40B4-BE49-F238E27FC236}">
                    <a16:creationId xmlns:a16="http://schemas.microsoft.com/office/drawing/2014/main" id="{1A9C2FAF-5339-4C07-BFD7-19943B9A8E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72" r="2391" b="50724"/>
              <a:stretch/>
            </p:blipFill>
            <p:spPr bwMode="auto">
              <a:xfrm>
                <a:off x="4772404" y="1244422"/>
                <a:ext cx="3359406" cy="12634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C70084E-B8F7-4A95-B0EF-D47D5DA1F6ED}"/>
                  </a:ext>
                </a:extLst>
              </p:cNvPr>
              <p:cNvSpPr txBox="1"/>
              <p:nvPr/>
            </p:nvSpPr>
            <p:spPr>
              <a:xfrm>
                <a:off x="3897365" y="2537709"/>
                <a:ext cx="5101809" cy="3763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dirty="0">
                    <a:latin typeface="Calibri Light (Headings)"/>
                    <a:cs typeface="Times New Roman" panose="02020603050405020304" pitchFamily="18" charset="0"/>
                  </a:rPr>
                  <a:t>Data exchange with weather forecasting models</a:t>
                </a:r>
                <a:endParaRPr lang="en-CA" sz="1800" b="1" dirty="0">
                  <a:latin typeface="Calibri Light (Headings)"/>
                </a:endParaRP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693C3063-E815-4908-B14D-B044A0526A69}"/>
                </a:ext>
              </a:extLst>
            </p:cNvPr>
            <p:cNvGrpSpPr/>
            <p:nvPr/>
          </p:nvGrpSpPr>
          <p:grpSpPr>
            <a:xfrm>
              <a:off x="1209914" y="3794573"/>
              <a:ext cx="3460104" cy="2000891"/>
              <a:chOff x="1688392" y="4816012"/>
              <a:chExt cx="3460104" cy="2000891"/>
            </a:xfrm>
          </p:grpSpPr>
          <p:pic>
            <p:nvPicPr>
              <p:cNvPr id="3074" name="Picture 2" descr="How Much Does a Green Roof Cost? - Bob Vila">
                <a:extLst>
                  <a:ext uri="{FF2B5EF4-FFF2-40B4-BE49-F238E27FC236}">
                    <a16:creationId xmlns:a16="http://schemas.microsoft.com/office/drawing/2014/main" id="{EC6D4B05-210A-4E46-9D71-1823F744B1F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37644" y="4816012"/>
                <a:ext cx="2361600" cy="161442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9033893F-7993-4077-AF67-C1CA78FDB5D1}"/>
                  </a:ext>
                </a:extLst>
              </p:cNvPr>
              <p:cNvSpPr txBox="1"/>
              <p:nvPr/>
            </p:nvSpPr>
            <p:spPr>
              <a:xfrm>
                <a:off x="1688392" y="6447571"/>
                <a:ext cx="346010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dirty="0">
                    <a:latin typeface="Calibri Light (Headings)"/>
                    <a:cs typeface="Times New Roman" panose="02020603050405020304" pitchFamily="18" charset="0"/>
                  </a:rPr>
                  <a:t>Urban green roof retrofitting</a:t>
                </a:r>
                <a:endParaRPr lang="en-CA" sz="1800" b="1" dirty="0">
                  <a:latin typeface="Calibri Light (Headings)"/>
                </a:endParaRPr>
              </a:p>
            </p:txBody>
          </p: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C6BBABF4-A067-4945-BA07-18A6D44B364E}"/>
                </a:ext>
              </a:extLst>
            </p:cNvPr>
            <p:cNvGrpSpPr/>
            <p:nvPr/>
          </p:nvGrpSpPr>
          <p:grpSpPr>
            <a:xfrm>
              <a:off x="7117887" y="6003439"/>
              <a:ext cx="4997369" cy="1593268"/>
              <a:chOff x="6910966" y="6172200"/>
              <a:chExt cx="4997369" cy="1593268"/>
            </a:xfrm>
          </p:grpSpPr>
          <p:pic>
            <p:nvPicPr>
              <p:cNvPr id="3076" name="Picture 4" descr="TOOLS4CITIES - Concordia University">
                <a:extLst>
                  <a:ext uri="{FF2B5EF4-FFF2-40B4-BE49-F238E27FC236}">
                    <a16:creationId xmlns:a16="http://schemas.microsoft.com/office/drawing/2014/main" id="{755A3CA6-696F-4778-B5E4-6A5505C4DBF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548365" y="6172200"/>
                <a:ext cx="1874789" cy="1238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A67E1CF1-6738-489B-B842-0FC0DB565239}"/>
                  </a:ext>
                </a:extLst>
              </p:cNvPr>
              <p:cNvSpPr txBox="1"/>
              <p:nvPr/>
            </p:nvSpPr>
            <p:spPr>
              <a:xfrm>
                <a:off x="6910966" y="7396136"/>
                <a:ext cx="499736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dirty="0">
                    <a:latin typeface="Calibri Light (Headings)"/>
                    <a:cs typeface="Times New Roman" panose="02020603050405020304" pitchFamily="18" charset="0"/>
                  </a:rPr>
                  <a:t>Integrated with other UBEMs like tools4cities</a:t>
                </a:r>
                <a:endParaRPr lang="en-CA" sz="1800" b="1" dirty="0">
                  <a:latin typeface="Calibri Light (Headings)"/>
                </a:endParaRPr>
              </a:p>
            </p:txBody>
          </p: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937BFAB5-45C1-40EF-89E5-A76641B9DA1F}"/>
                </a:ext>
              </a:extLst>
            </p:cNvPr>
            <p:cNvGrpSpPr/>
            <p:nvPr/>
          </p:nvGrpSpPr>
          <p:grpSpPr>
            <a:xfrm>
              <a:off x="5863198" y="3700367"/>
              <a:ext cx="2102904" cy="2178780"/>
              <a:chOff x="5825222" y="3574161"/>
              <a:chExt cx="2102904" cy="2178780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5442BF75-6719-4119-BD59-822A0E80ED6E}"/>
                  </a:ext>
                </a:extLst>
              </p:cNvPr>
              <p:cNvSpPr/>
              <p:nvPr/>
            </p:nvSpPr>
            <p:spPr>
              <a:xfrm>
                <a:off x="5825222" y="3574161"/>
                <a:ext cx="2102904" cy="1703550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sz="2400" b="1" dirty="0">
                    <a:solidFill>
                      <a:schemeClr val="tx1"/>
                    </a:solidFill>
                    <a:latin typeface="Calibri Light (Headings)"/>
                    <a:cs typeface="Times New Roman" panose="02020603050405020304" pitchFamily="18" charset="0"/>
                  </a:rPr>
                  <a:t>CityBEM</a:t>
                </a:r>
              </a:p>
            </p:txBody>
          </p: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E505AF53-7C6B-4A0C-B26A-1AAFFEBC48E6}"/>
                  </a:ext>
                </a:extLst>
              </p:cNvPr>
              <p:cNvGrpSpPr/>
              <p:nvPr/>
            </p:nvGrpSpPr>
            <p:grpSpPr>
              <a:xfrm>
                <a:off x="5914814" y="5269640"/>
                <a:ext cx="1858573" cy="483301"/>
                <a:chOff x="5662789" y="5330913"/>
                <a:chExt cx="1858573" cy="483301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2820D595-B795-40A8-89E0-967EE3E21562}"/>
                    </a:ext>
                  </a:extLst>
                </p:cNvPr>
                <p:cNvSpPr txBox="1"/>
                <p:nvPr/>
              </p:nvSpPr>
              <p:spPr>
                <a:xfrm>
                  <a:off x="5662789" y="5387897"/>
                  <a:ext cx="145206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800" b="1" dirty="0">
                      <a:latin typeface="Calibri Light (Headings)"/>
                      <a:cs typeface="Times New Roman" panose="02020603050405020304" pitchFamily="18" charset="0"/>
                    </a:rPr>
                    <a:t>Developed in</a:t>
                  </a:r>
                </a:p>
              </p:txBody>
            </p:sp>
            <p:pic>
              <p:nvPicPr>
                <p:cNvPr id="3078" name="Picture 6" descr="What is C++? - Viking Software A/S">
                  <a:extLst>
                    <a:ext uri="{FF2B5EF4-FFF2-40B4-BE49-F238E27FC236}">
                      <a16:creationId xmlns:a16="http://schemas.microsoft.com/office/drawing/2014/main" id="{48FE768C-DF2C-420F-9F76-FAE30258D79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38061" y="5330913"/>
                  <a:ext cx="483301" cy="48330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366361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D683C97-4431-4E93-AAB9-876F2F17F8AF}"/>
              </a:ext>
            </a:extLst>
          </p:cNvPr>
          <p:cNvGrpSpPr/>
          <p:nvPr/>
        </p:nvGrpSpPr>
        <p:grpSpPr>
          <a:xfrm>
            <a:off x="228600" y="1387710"/>
            <a:ext cx="9486900" cy="5345764"/>
            <a:chOff x="228600" y="1387710"/>
            <a:chExt cx="9486900" cy="534576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6A2BD38-4E7C-49B9-A704-4FC2616C26AB}"/>
                </a:ext>
              </a:extLst>
            </p:cNvPr>
            <p:cNvGrpSpPr/>
            <p:nvPr/>
          </p:nvGrpSpPr>
          <p:grpSpPr>
            <a:xfrm>
              <a:off x="5330247" y="1387710"/>
              <a:ext cx="4385253" cy="2868599"/>
              <a:chOff x="455459" y="5246549"/>
              <a:chExt cx="4385253" cy="286859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C02F2DD7-E11C-48AA-9116-AA8021B34ED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32888"/>
              <a:stretch/>
            </p:blipFill>
            <p:spPr>
              <a:xfrm>
                <a:off x="848084" y="5246549"/>
                <a:ext cx="3600000" cy="2506915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A978C6DF-16E7-45F7-AB3C-7956AD41B461}"/>
                  </a:ext>
                </a:extLst>
              </p:cNvPr>
              <p:cNvSpPr txBox="1"/>
              <p:nvPr/>
            </p:nvSpPr>
            <p:spPr>
              <a:xfrm>
                <a:off x="455459" y="7745816"/>
                <a:ext cx="438525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dirty="0">
                    <a:latin typeface="Calibri Light (Headings)"/>
                    <a:cs typeface="Times New Roman" panose="02020603050405020304" pitchFamily="18" charset="0"/>
                  </a:rPr>
                  <a:t>3D City Geometry Processing</a:t>
                </a: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87C9F806-DDB8-42DC-B351-4ACAA017FCF3}"/>
                </a:ext>
              </a:extLst>
            </p:cNvPr>
            <p:cNvGrpSpPr/>
            <p:nvPr/>
          </p:nvGrpSpPr>
          <p:grpSpPr>
            <a:xfrm>
              <a:off x="228600" y="1472472"/>
              <a:ext cx="5693595" cy="2756628"/>
              <a:chOff x="81730" y="786672"/>
              <a:chExt cx="5693595" cy="2756628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3F0C346-72B3-46B0-8ED6-9185EAC96FD9}"/>
                  </a:ext>
                </a:extLst>
              </p:cNvPr>
              <p:cNvGrpSpPr/>
              <p:nvPr/>
            </p:nvGrpSpPr>
            <p:grpSpPr>
              <a:xfrm>
                <a:off x="81730" y="786672"/>
                <a:ext cx="5693595" cy="2756628"/>
                <a:chOff x="228600" y="914400"/>
                <a:chExt cx="5693595" cy="2756628"/>
              </a:xfrm>
            </p:grpSpPr>
            <p:pic>
              <p:nvPicPr>
                <p:cNvPr id="25" name="Picture 24" descr="A map of a city&#10;&#10;Description automatically generated">
                  <a:extLst>
                    <a:ext uri="{FF2B5EF4-FFF2-40B4-BE49-F238E27FC236}">
                      <a16:creationId xmlns:a16="http://schemas.microsoft.com/office/drawing/2014/main" id="{893D89EB-FE79-4E45-BC0E-C4776D3E9E4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8600" y="914400"/>
                  <a:ext cx="3040487" cy="2390974"/>
                </a:xfrm>
                <a:prstGeom prst="rect">
                  <a:avLst/>
                </a:prstGeom>
              </p:spPr>
            </p:pic>
            <p:pic>
              <p:nvPicPr>
                <p:cNvPr id="26" name="Picture 25" descr="A screenshot of a map&#10;&#10;Description automatically generated">
                  <a:extLst>
                    <a:ext uri="{FF2B5EF4-FFF2-40B4-BE49-F238E27FC236}">
                      <a16:creationId xmlns:a16="http://schemas.microsoft.com/office/drawing/2014/main" id="{AA9ACA00-CC70-4A91-A117-C1460D6533C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118670" y="1515388"/>
                  <a:ext cx="2400300" cy="1470244"/>
                </a:xfrm>
                <a:prstGeom prst="rect">
                  <a:avLst/>
                </a:prstGeom>
              </p:spPr>
            </p:pic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386D96F6-CD35-4259-9957-A095286F6993}"/>
                    </a:ext>
                  </a:extLst>
                </p:cNvPr>
                <p:cNvSpPr/>
                <p:nvPr/>
              </p:nvSpPr>
              <p:spPr>
                <a:xfrm>
                  <a:off x="2419864" y="2414877"/>
                  <a:ext cx="455017" cy="391617"/>
                </a:xfrm>
                <a:prstGeom prst="ellipse">
                  <a:avLst/>
                </a:pr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b="1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A272539B-DFC3-48AE-8D2A-DF6A5981B93E}"/>
                    </a:ext>
                  </a:extLst>
                </p:cNvPr>
                <p:cNvSpPr txBox="1"/>
                <p:nvPr/>
              </p:nvSpPr>
              <p:spPr>
                <a:xfrm>
                  <a:off x="315145" y="3301696"/>
                  <a:ext cx="560705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800" b="1" dirty="0">
                      <a:latin typeface="Calibri Light (Headings)"/>
                      <a:cs typeface="Times New Roman" panose="02020603050405020304" pitchFamily="18" charset="0"/>
                    </a:rPr>
                    <a:t>Urban Building Info (usage type, age, etc.)</a:t>
                  </a:r>
                </a:p>
              </p:txBody>
            </p:sp>
          </p:grp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3F5EF259-BAE6-4083-AD75-B8481ADC6BB4}"/>
                  </a:ext>
                </a:extLst>
              </p:cNvPr>
              <p:cNvCxnSpPr>
                <a:cxnSpLocks/>
                <a:stCxn id="27" idx="7"/>
                <a:endCxn id="26" idx="1"/>
              </p:cNvCxnSpPr>
              <p:nvPr/>
            </p:nvCxnSpPr>
            <p:spPr>
              <a:xfrm flipV="1">
                <a:off x="2661375" y="2122782"/>
                <a:ext cx="310425" cy="221718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476F8111-A236-4A04-A33A-4DA515BBD156}"/>
                </a:ext>
              </a:extLst>
            </p:cNvPr>
            <p:cNvGrpSpPr/>
            <p:nvPr/>
          </p:nvGrpSpPr>
          <p:grpSpPr>
            <a:xfrm>
              <a:off x="931791" y="4457700"/>
              <a:ext cx="4063331" cy="2275774"/>
              <a:chOff x="5897421" y="846961"/>
              <a:chExt cx="4063331" cy="2275774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77F679F5-8CC0-4DA2-B281-7F4740A8B1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97421" y="846961"/>
                <a:ext cx="4063331" cy="1980000"/>
              </a:xfrm>
              <a:prstGeom prst="rect">
                <a:avLst/>
              </a:prstGeom>
            </p:spPr>
          </p:pic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48D289B-926D-45CA-9F44-DAEC86AD60E6}"/>
                  </a:ext>
                </a:extLst>
              </p:cNvPr>
              <p:cNvSpPr txBox="1"/>
              <p:nvPr/>
            </p:nvSpPr>
            <p:spPr>
              <a:xfrm>
                <a:off x="6075680" y="2753403"/>
                <a:ext cx="373613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dirty="0">
                    <a:latin typeface="Calibri Light (Headings)"/>
                    <a:cs typeface="Times New Roman" panose="02020603050405020304" pitchFamily="18" charset="0"/>
                  </a:rPr>
                  <a:t>Surface by Surface Modeling</a:t>
                </a:r>
                <a:endParaRPr lang="en-CA" sz="1800" b="1" dirty="0">
                  <a:latin typeface="Calibri Light (Headings)"/>
                </a:endParaRP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149F28A5-E27C-45DD-B2E5-4069191CF66C}"/>
                </a:ext>
              </a:extLst>
            </p:cNvPr>
            <p:cNvGrpSpPr/>
            <p:nvPr/>
          </p:nvGrpSpPr>
          <p:grpSpPr>
            <a:xfrm>
              <a:off x="5572470" y="4461674"/>
              <a:ext cx="3900809" cy="2271800"/>
              <a:chOff x="6594757" y="1343163"/>
              <a:chExt cx="3900809" cy="2271800"/>
            </a:xfrm>
          </p:grpSpPr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1E16C58F-0B2B-4833-A699-0678B09D0F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94757" y="1343163"/>
                <a:ext cx="3900809" cy="1980000"/>
              </a:xfrm>
              <a:prstGeom prst="rect">
                <a:avLst/>
              </a:prstGeom>
            </p:spPr>
          </p:pic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14606F5-7F34-45A1-93FF-DF5C9244D130}"/>
                  </a:ext>
                </a:extLst>
              </p:cNvPr>
              <p:cNvSpPr txBox="1"/>
              <p:nvPr/>
            </p:nvSpPr>
            <p:spPr>
              <a:xfrm>
                <a:off x="6677096" y="3245631"/>
                <a:ext cx="373613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dirty="0">
                    <a:latin typeface="Calibri Light (Headings)"/>
                    <a:cs typeface="Times New Roman" panose="02020603050405020304" pitchFamily="18" charset="0"/>
                  </a:rPr>
                  <a:t>Detailed Solar Radiation Modeling</a:t>
                </a:r>
                <a:endParaRPr lang="en-CA" sz="1800" b="1" dirty="0">
                  <a:latin typeface="Calibri Light (Headings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2502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72325" y="4343400"/>
            <a:ext cx="11485749" cy="2144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FF0000"/>
              </a:buClr>
              <a:buSzPct val="65000"/>
            </a:pPr>
            <a:r>
              <a:rPr lang="en-US" altLang="zh-CN" sz="3200" dirty="0"/>
              <a:t>Presented by: Saeed Rayegan, PhD Candidate</a:t>
            </a:r>
          </a:p>
          <a:p>
            <a:pPr algn="ctr">
              <a:lnSpc>
                <a:spcPct val="150000"/>
              </a:lnSpc>
              <a:buClr>
                <a:srgbClr val="FF0000"/>
              </a:buClr>
              <a:buSzPct val="65000"/>
            </a:pPr>
            <a:r>
              <a:rPr lang="en-US" altLang="zh-CN" sz="3000" dirty="0"/>
              <a:t>Supervisors: Prof. Leon Wang, Prof. Radu </a:t>
            </a:r>
            <a:r>
              <a:rPr lang="en-US" altLang="zh-CN" sz="3000" dirty="0" err="1"/>
              <a:t>Zmeureanu</a:t>
            </a:r>
            <a:endParaRPr lang="en-US" altLang="zh-CN" sz="3000" dirty="0"/>
          </a:p>
          <a:p>
            <a:pPr algn="ctr">
              <a:lnSpc>
                <a:spcPct val="150000"/>
              </a:lnSpc>
              <a:buClr>
                <a:srgbClr val="FF0000"/>
              </a:buClr>
              <a:buSzPct val="65000"/>
            </a:pPr>
            <a:r>
              <a:rPr lang="en-US" altLang="zh-CN" sz="3000" dirty="0"/>
              <a:t>Concordia University, Department of Building Engineering</a:t>
            </a:r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71500" y="1346836"/>
            <a:ext cx="13487400" cy="1739264"/>
          </a:xfrm>
        </p:spPr>
        <p:txBody>
          <a:bodyPr>
            <a:normAutofit fontScale="90000"/>
          </a:bodyPr>
          <a:lstStyle/>
          <a:p>
            <a:br>
              <a:rPr lang="en-US" sz="5400" b="1" dirty="0">
                <a:ln w="0"/>
                <a:solidFill>
                  <a:srgbClr val="0C10B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5400" b="1" dirty="0">
                <a:ln w="0"/>
                <a:solidFill>
                  <a:srgbClr val="0C10B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Modeling building energy self-sufficiency of using rooftop photovoltaics on an urban scale</a:t>
            </a:r>
            <a:endParaRPr lang="en-US" sz="4000" dirty="0"/>
          </a:p>
        </p:txBody>
      </p:sp>
      <p:pic>
        <p:nvPicPr>
          <p:cNvPr id="4" name="0">
            <a:hlinkClick r:id="" action="ppaction://media"/>
            <a:extLst>
              <a:ext uri="{FF2B5EF4-FFF2-40B4-BE49-F238E27FC236}">
                <a16:creationId xmlns:a16="http://schemas.microsoft.com/office/drawing/2014/main" id="{73C7D6A8-74E0-401F-B956-506EDB3507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47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CA478-02C8-4075-8AA7-48DEEE532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0"/>
            <a:ext cx="12618720" cy="116205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Building Energy Models (UBEMs): Essential Tools for Carbon Neutrality </a:t>
            </a:r>
            <a:endParaRPr lang="en-CA" sz="32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8539E-0508-49BD-B4A9-15D96EE55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81B9B4-F6AC-43C4-8535-9F77DF4CBCDC}"/>
              </a:ext>
            </a:extLst>
          </p:cNvPr>
          <p:cNvSpPr txBox="1"/>
          <p:nvPr/>
        </p:nvSpPr>
        <p:spPr>
          <a:xfrm>
            <a:off x="453683" y="1061829"/>
            <a:ext cx="126873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  <a:ea typeface="+mj-ea"/>
                <a:cs typeface="+mj-cs"/>
              </a:rPr>
              <a:t>Citywide Energy Insights:</a:t>
            </a:r>
            <a:br>
              <a:rPr lang="en-US" sz="2000" dirty="0">
                <a:latin typeface="+mj-lt"/>
                <a:ea typeface="+mj-ea"/>
                <a:cs typeface="+mj-cs"/>
              </a:rPr>
            </a:br>
            <a:r>
              <a:rPr lang="en-US" sz="2000" dirty="0">
                <a:latin typeface="+mj-lt"/>
                <a:ea typeface="+mj-ea"/>
                <a:cs typeface="+mj-cs"/>
              </a:rPr>
              <a:t>UBEMs simulate the </a:t>
            </a:r>
            <a:r>
              <a:rPr lang="en-US" sz="2000" i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energy use of entire building stocks</a:t>
            </a:r>
            <a:r>
              <a:rPr lang="en-US" sz="2000" dirty="0">
                <a:latin typeface="+mj-lt"/>
                <a:ea typeface="+mj-ea"/>
                <a:cs typeface="+mj-cs"/>
              </a:rPr>
              <a:t>, revealing high-impact areas for improvement.</a:t>
            </a:r>
            <a:endParaRPr lang="en-CA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F716D5-8568-4E9F-B3EE-9B9EDB445BBF}"/>
              </a:ext>
            </a:extLst>
          </p:cNvPr>
          <p:cNvSpPr txBox="1"/>
          <p:nvPr/>
        </p:nvSpPr>
        <p:spPr>
          <a:xfrm>
            <a:off x="453683" y="2079486"/>
            <a:ext cx="126873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  <a:ea typeface="+mj-ea"/>
                <a:cs typeface="+mj-cs"/>
              </a:rPr>
              <a:t>Scenario-Based Planning: </a:t>
            </a:r>
            <a:br>
              <a:rPr lang="en-US" sz="2000" dirty="0">
                <a:latin typeface="+mj-lt"/>
                <a:ea typeface="+mj-ea"/>
                <a:cs typeface="+mj-cs"/>
              </a:rPr>
            </a:br>
            <a:r>
              <a:rPr lang="en-US" sz="2000" dirty="0">
                <a:latin typeface="+mj-lt"/>
                <a:ea typeface="+mj-ea"/>
                <a:cs typeface="+mj-cs"/>
              </a:rPr>
              <a:t>Enable testing of various </a:t>
            </a:r>
            <a:r>
              <a:rPr lang="en-US" sz="2000" i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retrofit/decarbonization strategies</a:t>
            </a:r>
            <a:r>
              <a:rPr lang="en-US" sz="2000" dirty="0">
                <a:latin typeface="+mj-lt"/>
                <a:ea typeface="+mj-ea"/>
                <a:cs typeface="+mj-cs"/>
              </a:rPr>
              <a:t> (e.g., rooftop PV, insulation, electrification).</a:t>
            </a:r>
            <a:endParaRPr lang="en-CA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6E7391-5AC5-44BA-8A4F-8793011CC8A7}"/>
              </a:ext>
            </a:extLst>
          </p:cNvPr>
          <p:cNvSpPr txBox="1"/>
          <p:nvPr/>
        </p:nvSpPr>
        <p:spPr>
          <a:xfrm>
            <a:off x="457200" y="3097143"/>
            <a:ext cx="126873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  <a:ea typeface="+mj-ea"/>
                <a:cs typeface="+mj-cs"/>
              </a:rPr>
              <a:t>Scalable and Adaptable: </a:t>
            </a:r>
            <a:br>
              <a:rPr lang="en-US" sz="2000" dirty="0">
                <a:latin typeface="+mj-lt"/>
                <a:ea typeface="+mj-ea"/>
                <a:cs typeface="+mj-cs"/>
              </a:rPr>
            </a:br>
            <a:r>
              <a:rPr lang="en-US" sz="2000" dirty="0">
                <a:latin typeface="+mj-lt"/>
                <a:ea typeface="+mj-ea"/>
                <a:cs typeface="+mj-cs"/>
              </a:rPr>
              <a:t>Applicable from </a:t>
            </a:r>
            <a:r>
              <a:rPr lang="en-US" sz="2000" i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neighborhood to city scales</a:t>
            </a:r>
            <a:r>
              <a:rPr lang="en-US" sz="2000" dirty="0">
                <a:latin typeface="+mj-lt"/>
                <a:ea typeface="+mj-ea"/>
                <a:cs typeface="+mj-cs"/>
              </a:rPr>
              <a:t> with integration of local building data and outdoor climate inputs.</a:t>
            </a:r>
            <a:endParaRPr lang="en-CA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9722CB-784B-4E27-BDDD-E8562AA9BF73}"/>
              </a:ext>
            </a:extLst>
          </p:cNvPr>
          <p:cNvSpPr txBox="1"/>
          <p:nvPr/>
        </p:nvSpPr>
        <p:spPr>
          <a:xfrm>
            <a:off x="453683" y="5132457"/>
            <a:ext cx="126873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  <a:ea typeface="+mj-ea"/>
                <a:cs typeface="+mj-cs"/>
              </a:rPr>
              <a:t>Support for Policy &amp; Decision-Making: </a:t>
            </a:r>
            <a:br>
              <a:rPr lang="en-US" sz="2000" dirty="0">
                <a:latin typeface="+mj-lt"/>
                <a:ea typeface="+mj-ea"/>
                <a:cs typeface="+mj-cs"/>
              </a:rPr>
            </a:br>
            <a:r>
              <a:rPr lang="en-US" sz="2000" dirty="0">
                <a:latin typeface="+mj-lt"/>
                <a:ea typeface="+mj-ea"/>
                <a:cs typeface="+mj-cs"/>
              </a:rPr>
              <a:t>Provide </a:t>
            </a:r>
            <a:r>
              <a:rPr lang="en-US" sz="2000" i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regional-specific</a:t>
            </a:r>
            <a:r>
              <a:rPr lang="en-US" sz="2000" dirty="0">
                <a:latin typeface="+mj-lt"/>
                <a:ea typeface="+mj-ea"/>
                <a:cs typeface="+mj-cs"/>
              </a:rPr>
              <a:t> data for city planners and policymakers to design effective </a:t>
            </a:r>
            <a:r>
              <a:rPr lang="en-US" sz="2000" i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carbon reduction policies</a:t>
            </a:r>
            <a:r>
              <a:rPr lang="en-US" sz="2000" dirty="0">
                <a:latin typeface="+mj-lt"/>
                <a:ea typeface="+mj-ea"/>
                <a:cs typeface="+mj-cs"/>
              </a:rPr>
              <a:t>.</a:t>
            </a:r>
            <a:endParaRPr lang="en-CA" sz="2000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FF6200-2549-4AB3-88EE-B6E2154B4572}"/>
              </a:ext>
            </a:extLst>
          </p:cNvPr>
          <p:cNvSpPr txBox="1"/>
          <p:nvPr/>
        </p:nvSpPr>
        <p:spPr>
          <a:xfrm>
            <a:off x="453683" y="6150114"/>
            <a:ext cx="126873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  <a:ea typeface="+mj-ea"/>
                <a:cs typeface="+mj-cs"/>
              </a:rPr>
              <a:t>Monitoring Progress Toward Goals: </a:t>
            </a:r>
            <a:br>
              <a:rPr lang="en-US" sz="2000" dirty="0">
                <a:latin typeface="+mj-lt"/>
                <a:ea typeface="+mj-ea"/>
                <a:cs typeface="+mj-cs"/>
              </a:rPr>
            </a:br>
            <a:r>
              <a:rPr lang="en-US" sz="2000" dirty="0">
                <a:latin typeface="+mj-lt"/>
                <a:ea typeface="+mj-ea"/>
                <a:cs typeface="+mj-cs"/>
              </a:rPr>
              <a:t>Facilitate </a:t>
            </a:r>
            <a:r>
              <a:rPr lang="en-US" sz="2000" i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tracking of GHG emissions</a:t>
            </a:r>
            <a:r>
              <a:rPr lang="en-US" sz="2000" dirty="0">
                <a:latin typeface="+mj-lt"/>
                <a:ea typeface="+mj-ea"/>
                <a:cs typeface="+mj-cs"/>
              </a:rPr>
              <a:t> reduction over time to ensure alignment with </a:t>
            </a:r>
            <a:r>
              <a:rPr lang="en-US" sz="2000" i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carbon neutrality targets</a:t>
            </a:r>
            <a:r>
              <a:rPr lang="en-US" sz="2000" dirty="0">
                <a:latin typeface="+mj-lt"/>
                <a:ea typeface="+mj-ea"/>
                <a:cs typeface="+mj-cs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15461-7F54-49CA-8876-F1D55383859F}"/>
              </a:ext>
            </a:extLst>
          </p:cNvPr>
          <p:cNvSpPr txBox="1"/>
          <p:nvPr/>
        </p:nvSpPr>
        <p:spPr>
          <a:xfrm>
            <a:off x="457200" y="4114800"/>
            <a:ext cx="1371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  <a:ea typeface="+mj-ea"/>
                <a:cs typeface="+mj-cs"/>
              </a:rPr>
              <a:t>Demand-Responsive Grid-Integration:</a:t>
            </a:r>
            <a:br>
              <a:rPr lang="en-US" sz="2000" dirty="0">
                <a:latin typeface="+mj-lt"/>
                <a:ea typeface="+mj-ea"/>
                <a:cs typeface="+mj-cs"/>
              </a:rPr>
            </a:br>
            <a:r>
              <a:rPr lang="en-US" sz="2000" dirty="0">
                <a:latin typeface="+mj-lt"/>
                <a:ea typeface="+mj-ea"/>
                <a:cs typeface="+mj-cs"/>
              </a:rPr>
              <a:t>Enable coordination with smart grid systems and </a:t>
            </a:r>
            <a:r>
              <a:rPr lang="en-US" sz="20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demand-response strategies</a:t>
            </a:r>
            <a:r>
              <a:rPr lang="en-US" sz="2000" dirty="0">
                <a:latin typeface="+mj-lt"/>
                <a:ea typeface="+mj-ea"/>
                <a:cs typeface="+mj-cs"/>
              </a:rPr>
              <a:t> for sustainable urban energy management.</a:t>
            </a:r>
          </a:p>
        </p:txBody>
      </p:sp>
      <p:pic>
        <p:nvPicPr>
          <p:cNvPr id="3" name="1">
            <a:hlinkClick r:id="" action="ppaction://media"/>
            <a:extLst>
              <a:ext uri="{FF2B5EF4-FFF2-40B4-BE49-F238E27FC236}">
                <a16:creationId xmlns:a16="http://schemas.microsoft.com/office/drawing/2014/main" id="{81500EA5-ADA0-4674-8D10-A515EABE3B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680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5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CA478-02C8-4075-8AA7-48DEEE532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28600"/>
            <a:ext cx="12801600" cy="116205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CityBEM Theoretical Foundation</a:t>
            </a:r>
            <a:endParaRPr lang="en-CA" sz="32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8539E-0508-49BD-B4A9-15D96EE55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FD4EF5A-7A6F-48D8-BA13-2B8A62EDAC96}"/>
              </a:ext>
            </a:extLst>
          </p:cNvPr>
          <p:cNvGrpSpPr/>
          <p:nvPr/>
        </p:nvGrpSpPr>
        <p:grpSpPr>
          <a:xfrm>
            <a:off x="197311" y="619125"/>
            <a:ext cx="5860589" cy="5220498"/>
            <a:chOff x="457199" y="1118866"/>
            <a:chExt cx="5860589" cy="522049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A4E7176-9873-4947-9344-786699AB0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199" y="1118866"/>
              <a:ext cx="5860589" cy="4824734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FF1E5E5-173C-4B0E-810E-252A7F23778B}"/>
                </a:ext>
              </a:extLst>
            </p:cNvPr>
            <p:cNvSpPr txBox="1"/>
            <p:nvPr/>
          </p:nvSpPr>
          <p:spPr>
            <a:xfrm>
              <a:off x="1519426" y="5970032"/>
              <a:ext cx="373613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Major steps in CityBEM</a:t>
              </a:r>
              <a:endParaRPr lang="en-CA" sz="1800" dirty="0">
                <a:latin typeface="Calibri Light (Headings)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43B799A-5C0F-4CC3-A21C-24BD35C8012F}"/>
              </a:ext>
            </a:extLst>
          </p:cNvPr>
          <p:cNvGrpSpPr/>
          <p:nvPr/>
        </p:nvGrpSpPr>
        <p:grpSpPr>
          <a:xfrm>
            <a:off x="5942789" y="3109675"/>
            <a:ext cx="3900809" cy="2271800"/>
            <a:chOff x="6594757" y="1343163"/>
            <a:chExt cx="3900809" cy="22718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D5C986C-DA14-4E90-91E2-D7BADCB4B3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94757" y="1343163"/>
              <a:ext cx="3900809" cy="1980000"/>
            </a:xfrm>
            <a:prstGeom prst="rect">
              <a:avLst/>
            </a:prstGeom>
          </p:spPr>
        </p:pic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AFA9021-E359-45DF-9B56-8BF6508E28DB}"/>
                </a:ext>
              </a:extLst>
            </p:cNvPr>
            <p:cNvSpPr txBox="1"/>
            <p:nvPr/>
          </p:nvSpPr>
          <p:spPr>
            <a:xfrm>
              <a:off x="6677096" y="3245631"/>
              <a:ext cx="373613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Solar radiation modeling</a:t>
              </a:r>
              <a:endParaRPr lang="en-CA" sz="1800" dirty="0">
                <a:latin typeface="Calibri Light (Headings)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80F90F9-DF22-457A-83BF-E9DC13DED634}"/>
              </a:ext>
            </a:extLst>
          </p:cNvPr>
          <p:cNvGrpSpPr/>
          <p:nvPr/>
        </p:nvGrpSpPr>
        <p:grpSpPr>
          <a:xfrm>
            <a:off x="9910200" y="571500"/>
            <a:ext cx="4769455" cy="4918725"/>
            <a:chOff x="6061773" y="767842"/>
            <a:chExt cx="4769455" cy="491872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AC6EDB3-2B4C-4B17-B5EA-611FB0DA1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61773" y="767842"/>
              <a:ext cx="4769455" cy="4536000"/>
            </a:xfrm>
            <a:prstGeom prst="rect">
              <a:avLst/>
            </a:prstGeom>
          </p:spPr>
        </p:pic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E92DD2E-BF75-4A6A-9B07-95F00ACCD599}"/>
                </a:ext>
              </a:extLst>
            </p:cNvPr>
            <p:cNvSpPr txBox="1"/>
            <p:nvPr/>
          </p:nvSpPr>
          <p:spPr>
            <a:xfrm>
              <a:off x="6578435" y="5317235"/>
              <a:ext cx="373613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Building energy modeling approach</a:t>
              </a:r>
              <a:endParaRPr lang="en-CA" sz="1800" dirty="0">
                <a:latin typeface="Calibri Light (Headings)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4D886BF-38FD-4AC8-9949-1F8B990E69AE}"/>
              </a:ext>
            </a:extLst>
          </p:cNvPr>
          <p:cNvGrpSpPr/>
          <p:nvPr/>
        </p:nvGrpSpPr>
        <p:grpSpPr>
          <a:xfrm>
            <a:off x="5846869" y="661252"/>
            <a:ext cx="4063331" cy="2275774"/>
            <a:chOff x="5897421" y="846961"/>
            <a:chExt cx="4063331" cy="227577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E0F6D49-0915-461B-BEF5-E9DDF3CF8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97421" y="846961"/>
              <a:ext cx="4063331" cy="1980000"/>
            </a:xfrm>
            <a:prstGeom prst="rect">
              <a:avLst/>
            </a:prstGeom>
          </p:spPr>
        </p:pic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2745D857-2A7C-4C0D-A2EB-4C4800571C27}"/>
                </a:ext>
              </a:extLst>
            </p:cNvPr>
            <p:cNvSpPr txBox="1"/>
            <p:nvPr/>
          </p:nvSpPr>
          <p:spPr>
            <a:xfrm>
              <a:off x="6075680" y="2753403"/>
              <a:ext cx="373613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Building geometry processing</a:t>
              </a:r>
              <a:endParaRPr lang="en-CA" sz="1800" dirty="0">
                <a:latin typeface="Calibri Light (Headings)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C339E2E-9311-4074-9819-3EF248AAB318}"/>
              </a:ext>
            </a:extLst>
          </p:cNvPr>
          <p:cNvGrpSpPr/>
          <p:nvPr/>
        </p:nvGrpSpPr>
        <p:grpSpPr>
          <a:xfrm>
            <a:off x="291963" y="5994668"/>
            <a:ext cx="4703708" cy="2168257"/>
            <a:chOff x="2168176" y="6025575"/>
            <a:chExt cx="4703708" cy="216825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BD1FD91-D129-45F7-AFA9-E899C452F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168176" y="6025575"/>
              <a:ext cx="4703708" cy="1802086"/>
            </a:xfrm>
            <a:prstGeom prst="rect">
              <a:avLst/>
            </a:prstGeom>
          </p:spPr>
        </p:pic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53EB9534-C77B-41DB-B5AD-04560955DD69}"/>
                </a:ext>
              </a:extLst>
            </p:cNvPr>
            <p:cNvSpPr txBox="1"/>
            <p:nvPr/>
          </p:nvSpPr>
          <p:spPr>
            <a:xfrm>
              <a:off x="2873621" y="7824500"/>
              <a:ext cx="373613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Inter-building shading modeling</a:t>
              </a:r>
              <a:endParaRPr lang="en-CA" sz="1800" dirty="0">
                <a:latin typeface="Calibri Light (Headings)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68865E9-5275-4328-AF02-06D4601882EB}"/>
              </a:ext>
            </a:extLst>
          </p:cNvPr>
          <p:cNvGrpSpPr/>
          <p:nvPr/>
        </p:nvGrpSpPr>
        <p:grpSpPr>
          <a:xfrm>
            <a:off x="5133543" y="5551353"/>
            <a:ext cx="9382557" cy="2123893"/>
            <a:chOff x="5133543" y="5503728"/>
            <a:chExt cx="9382557" cy="2123893"/>
          </a:xfrm>
        </p:grpSpPr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8144A70B-7D0D-4E05-85E0-397DD0D1136B}"/>
                </a:ext>
              </a:extLst>
            </p:cNvPr>
            <p:cNvSpPr txBox="1"/>
            <p:nvPr/>
          </p:nvSpPr>
          <p:spPr>
            <a:xfrm>
              <a:off x="7913117" y="7258289"/>
              <a:ext cx="373613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Rooftop PV modeling (Crystalline PVs)</a:t>
              </a:r>
              <a:endParaRPr lang="en-CA" sz="1800" dirty="0">
                <a:latin typeface="Calibri Light (Headings)"/>
              </a:endParaRP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336EE4E-830A-415B-89C1-A6C90A08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133543" y="5503728"/>
              <a:ext cx="9382557" cy="1760372"/>
            </a:xfrm>
            <a:prstGeom prst="rect">
              <a:avLst/>
            </a:prstGeom>
          </p:spPr>
        </p:pic>
      </p:grpSp>
      <p:pic>
        <p:nvPicPr>
          <p:cNvPr id="10" name="3">
            <a:hlinkClick r:id="" action="ppaction://media"/>
            <a:extLst>
              <a:ext uri="{FF2B5EF4-FFF2-40B4-BE49-F238E27FC236}">
                <a16:creationId xmlns:a16="http://schemas.microsoft.com/office/drawing/2014/main" id="{ACE7D1D1-5F6E-4BFF-9392-7727A73481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261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48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CA478-02C8-4075-8AA7-48DEEE532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43180"/>
            <a:ext cx="12801600" cy="116205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Model Validation and Verification</a:t>
            </a:r>
            <a:endParaRPr lang="en-CA" sz="32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8539E-0508-49BD-B4A9-15D96EE55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B8770CE-95AA-42FA-BA85-4E9D26A606A7}"/>
              </a:ext>
            </a:extLst>
          </p:cNvPr>
          <p:cNvGrpSpPr/>
          <p:nvPr/>
        </p:nvGrpSpPr>
        <p:grpSpPr>
          <a:xfrm>
            <a:off x="129976" y="701040"/>
            <a:ext cx="4137179" cy="4328160"/>
            <a:chOff x="489639" y="800100"/>
            <a:chExt cx="4137179" cy="432816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C70084E-B8F7-4A95-B0EF-D47D5DA1F6ED}"/>
                </a:ext>
              </a:extLst>
            </p:cNvPr>
            <p:cNvSpPr txBox="1"/>
            <p:nvPr/>
          </p:nvSpPr>
          <p:spPr>
            <a:xfrm>
              <a:off x="489639" y="4758928"/>
              <a:ext cx="413717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Annual EUI results</a:t>
              </a:r>
              <a:endParaRPr lang="en-CA" sz="1800" dirty="0">
                <a:latin typeface="Calibri Light (Headings)"/>
              </a:endParaRPr>
            </a:p>
          </p:txBody>
        </p:sp>
        <p:pic>
          <p:nvPicPr>
            <p:cNvPr id="39" name="Picture 38" descr="A chart of different colored squares and numbers&#10;&#10;Description automatically generated">
              <a:extLst>
                <a:ext uri="{FF2B5EF4-FFF2-40B4-BE49-F238E27FC236}">
                  <a16:creationId xmlns:a16="http://schemas.microsoft.com/office/drawing/2014/main" id="{32879649-B20E-4B0C-8A22-35AA38C249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308" y="800100"/>
              <a:ext cx="3962790" cy="39600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BE30C64-DEE8-44D1-8F6B-E64E973C72EE}"/>
              </a:ext>
            </a:extLst>
          </p:cNvPr>
          <p:cNvGrpSpPr/>
          <p:nvPr/>
        </p:nvGrpSpPr>
        <p:grpSpPr>
          <a:xfrm>
            <a:off x="8321521" y="5239710"/>
            <a:ext cx="4480079" cy="2317025"/>
            <a:chOff x="9476739" y="1829475"/>
            <a:chExt cx="4480079" cy="2317025"/>
          </a:xfrm>
        </p:grpSpPr>
        <p:pic>
          <p:nvPicPr>
            <p:cNvPr id="40" name="Picture 39" descr="A graph and diagram of solar panels&#10;&#10;Description automatically generated">
              <a:extLst>
                <a:ext uri="{FF2B5EF4-FFF2-40B4-BE49-F238E27FC236}">
                  <a16:creationId xmlns:a16="http://schemas.microsoft.com/office/drawing/2014/main" id="{5A47DC5B-FAD6-42A2-AA8D-024915605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6899" y="1829475"/>
              <a:ext cx="4453960" cy="1992560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83F3C6A-84B6-4F73-B150-822D7F350674}"/>
                </a:ext>
              </a:extLst>
            </p:cNvPr>
            <p:cNvSpPr txBox="1"/>
            <p:nvPr/>
          </p:nvSpPr>
          <p:spPr>
            <a:xfrm>
              <a:off x="9476739" y="3777168"/>
              <a:ext cx="448007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PV network output power simulation</a:t>
              </a:r>
              <a:endParaRPr lang="en-CA" sz="1800" dirty="0">
                <a:latin typeface="Calibri Light (Headings)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3BD1D85-20C9-44F0-AF9D-4564A61BCC76}"/>
              </a:ext>
            </a:extLst>
          </p:cNvPr>
          <p:cNvGrpSpPr/>
          <p:nvPr/>
        </p:nvGrpSpPr>
        <p:grpSpPr>
          <a:xfrm>
            <a:off x="4308709" y="842507"/>
            <a:ext cx="6012982" cy="3803789"/>
            <a:chOff x="4308709" y="842507"/>
            <a:chExt cx="6012982" cy="380378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EBC820D-894E-4152-97F0-DF2028528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08709" y="842507"/>
              <a:ext cx="6012982" cy="3364160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D41EC2-F9C8-4EB8-B90E-6C573F23DDF6}"/>
                </a:ext>
              </a:extLst>
            </p:cNvPr>
            <p:cNvSpPr txBox="1"/>
            <p:nvPr/>
          </p:nvSpPr>
          <p:spPr>
            <a:xfrm>
              <a:off x="5075160" y="4276964"/>
              <a:ext cx="448007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Average indoor air predictions</a:t>
              </a:r>
              <a:endParaRPr lang="en-CA" sz="1800" dirty="0">
                <a:latin typeface="Calibri Light (Headings)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3A39875-E116-4293-94E6-15DFE636880D}"/>
              </a:ext>
            </a:extLst>
          </p:cNvPr>
          <p:cNvGrpSpPr/>
          <p:nvPr/>
        </p:nvGrpSpPr>
        <p:grpSpPr>
          <a:xfrm>
            <a:off x="10509518" y="701040"/>
            <a:ext cx="3898103" cy="4518584"/>
            <a:chOff x="10509518" y="701040"/>
            <a:chExt cx="3898103" cy="451858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FB4DB27-40A5-4C72-AD51-A490FE0E1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509518" y="701040"/>
              <a:ext cx="3898103" cy="4165592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474ACC9-84FE-4B08-94F3-9610021D75CB}"/>
                </a:ext>
              </a:extLst>
            </p:cNvPr>
            <p:cNvSpPr txBox="1"/>
            <p:nvPr/>
          </p:nvSpPr>
          <p:spPr>
            <a:xfrm>
              <a:off x="10766983" y="4850292"/>
              <a:ext cx="33831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Shading model predictions</a:t>
              </a:r>
              <a:endParaRPr lang="en-CA" sz="1800" dirty="0">
                <a:latin typeface="Calibri Light (Headings)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6FD5675-3927-49D2-8532-8C91B531CBF8}"/>
              </a:ext>
            </a:extLst>
          </p:cNvPr>
          <p:cNvGrpSpPr/>
          <p:nvPr/>
        </p:nvGrpSpPr>
        <p:grpSpPr>
          <a:xfrm>
            <a:off x="800100" y="5292606"/>
            <a:ext cx="6858000" cy="2440762"/>
            <a:chOff x="5372100" y="5224704"/>
            <a:chExt cx="6858000" cy="244076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C805916-9FBF-45EA-81CD-1F5D70B09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72100" y="5224704"/>
              <a:ext cx="6858000" cy="2071430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699698A-644A-4D4A-A028-51240FF889D4}"/>
                </a:ext>
              </a:extLst>
            </p:cNvPr>
            <p:cNvSpPr txBox="1"/>
            <p:nvPr/>
          </p:nvSpPr>
          <p:spPr>
            <a:xfrm>
              <a:off x="6561060" y="7296134"/>
              <a:ext cx="448007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Building surface temperature annual trend</a:t>
              </a:r>
              <a:endParaRPr lang="en-CA" sz="1800" dirty="0">
                <a:latin typeface="Calibri Light (Headings)"/>
              </a:endParaRPr>
            </a:p>
          </p:txBody>
        </p:sp>
      </p:grpSp>
      <p:pic>
        <p:nvPicPr>
          <p:cNvPr id="7" name="4">
            <a:hlinkClick r:id="" action="ppaction://media"/>
            <a:extLst>
              <a:ext uri="{FF2B5EF4-FFF2-40B4-BE49-F238E27FC236}">
                <a16:creationId xmlns:a16="http://schemas.microsoft.com/office/drawing/2014/main" id="{8BD51C53-8FF7-40F7-A9F9-648CCC8019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91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428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CA478-02C8-4075-8AA7-48DEEE532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43180"/>
            <a:ext cx="12801600" cy="116205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Simulation Results for the City of Montreal</a:t>
            </a:r>
            <a:endParaRPr lang="en-CA" sz="32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8539E-0508-49BD-B4A9-15D96EE55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762946C-E582-467E-99CB-39C6C894828B}"/>
              </a:ext>
            </a:extLst>
          </p:cNvPr>
          <p:cNvGrpSpPr/>
          <p:nvPr/>
        </p:nvGrpSpPr>
        <p:grpSpPr>
          <a:xfrm>
            <a:off x="8796153" y="1257300"/>
            <a:ext cx="5724893" cy="2766932"/>
            <a:chOff x="471935" y="539095"/>
            <a:chExt cx="5724893" cy="2766932"/>
          </a:xfrm>
        </p:grpSpPr>
        <p:pic>
          <p:nvPicPr>
            <p:cNvPr id="20" name="Picture 19" descr="A graph of a number of rows of rectangular objects&#10;&#10;Description automatically generated with medium confidence">
              <a:extLst>
                <a:ext uri="{FF2B5EF4-FFF2-40B4-BE49-F238E27FC236}">
                  <a16:creationId xmlns:a16="http://schemas.microsoft.com/office/drawing/2014/main" id="{74DACA30-59F9-4EC5-8AC7-FC0D6CE9D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935" y="539095"/>
              <a:ext cx="5724893" cy="22680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7FB2309-8028-492B-A803-199CE8BFD10B}"/>
                </a:ext>
              </a:extLst>
            </p:cNvPr>
            <p:cNvSpPr txBox="1"/>
            <p:nvPr/>
          </p:nvSpPr>
          <p:spPr>
            <a:xfrm>
              <a:off x="1629880" y="2936695"/>
              <a:ext cx="373613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EUI of Montreal buildings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6A2BD38-4E7C-49B9-A704-4FC2616C26AB}"/>
              </a:ext>
            </a:extLst>
          </p:cNvPr>
          <p:cNvGrpSpPr/>
          <p:nvPr/>
        </p:nvGrpSpPr>
        <p:grpSpPr>
          <a:xfrm>
            <a:off x="72447" y="3728155"/>
            <a:ext cx="4385253" cy="4395256"/>
            <a:chOff x="304542" y="3728155"/>
            <a:chExt cx="4385253" cy="439525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02F2DD7-E11C-48AA-9116-AA8021B34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1500" y="3728155"/>
              <a:ext cx="3851339" cy="399620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978C6DF-16E7-45F7-AB3C-7956AD41B461}"/>
                </a:ext>
              </a:extLst>
            </p:cNvPr>
            <p:cNvSpPr txBox="1"/>
            <p:nvPr/>
          </p:nvSpPr>
          <p:spPr>
            <a:xfrm>
              <a:off x="304542" y="7754079"/>
              <a:ext cx="438525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3D geometry processing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87C9F806-DDB8-42DC-B351-4ACAA017FCF3}"/>
              </a:ext>
            </a:extLst>
          </p:cNvPr>
          <p:cNvGrpSpPr/>
          <p:nvPr/>
        </p:nvGrpSpPr>
        <p:grpSpPr>
          <a:xfrm>
            <a:off x="81730" y="751947"/>
            <a:ext cx="5693595" cy="2756628"/>
            <a:chOff x="81730" y="786672"/>
            <a:chExt cx="5693595" cy="2756628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3F0C346-72B3-46B0-8ED6-9185EAC96FD9}"/>
                </a:ext>
              </a:extLst>
            </p:cNvPr>
            <p:cNvGrpSpPr/>
            <p:nvPr/>
          </p:nvGrpSpPr>
          <p:grpSpPr>
            <a:xfrm>
              <a:off x="81730" y="786672"/>
              <a:ext cx="5693595" cy="2756628"/>
              <a:chOff x="228600" y="914400"/>
              <a:chExt cx="5693595" cy="2756628"/>
            </a:xfrm>
          </p:grpSpPr>
          <p:pic>
            <p:nvPicPr>
              <p:cNvPr id="25" name="Picture 24" descr="A map of a city&#10;&#10;Description automatically generated">
                <a:extLst>
                  <a:ext uri="{FF2B5EF4-FFF2-40B4-BE49-F238E27FC236}">
                    <a16:creationId xmlns:a16="http://schemas.microsoft.com/office/drawing/2014/main" id="{893D89EB-FE79-4E45-BC0E-C4776D3E9E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8600" y="914400"/>
                <a:ext cx="3040487" cy="2390974"/>
              </a:xfrm>
              <a:prstGeom prst="rect">
                <a:avLst/>
              </a:prstGeom>
            </p:spPr>
          </p:pic>
          <p:pic>
            <p:nvPicPr>
              <p:cNvPr id="26" name="Picture 25" descr="A screenshot of a map&#10;&#10;Description automatically generated">
                <a:extLst>
                  <a:ext uri="{FF2B5EF4-FFF2-40B4-BE49-F238E27FC236}">
                    <a16:creationId xmlns:a16="http://schemas.microsoft.com/office/drawing/2014/main" id="{AA9ACA00-CC70-4A91-A117-C1460D6533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18670" y="1515388"/>
                <a:ext cx="2400300" cy="1470244"/>
              </a:xfrm>
              <a:prstGeom prst="rect">
                <a:avLst/>
              </a:prstGeom>
            </p:spPr>
          </p:pic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386D96F6-CD35-4259-9957-A095286F6993}"/>
                  </a:ext>
                </a:extLst>
              </p:cNvPr>
              <p:cNvSpPr/>
              <p:nvPr/>
            </p:nvSpPr>
            <p:spPr>
              <a:xfrm>
                <a:off x="2419864" y="2414877"/>
                <a:ext cx="455017" cy="391617"/>
              </a:xfrm>
              <a:prstGeom prst="ellipse">
                <a:avLst/>
              </a:pr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272539B-DFC3-48AE-8D2A-DF6A5981B93E}"/>
                  </a:ext>
                </a:extLst>
              </p:cNvPr>
              <p:cNvSpPr txBox="1"/>
              <p:nvPr/>
            </p:nvSpPr>
            <p:spPr>
              <a:xfrm>
                <a:off x="315145" y="3301696"/>
                <a:ext cx="560705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dirty="0">
                    <a:latin typeface="Calibri Light (Headings)"/>
                    <a:cs typeface="Times New Roman" panose="02020603050405020304" pitchFamily="18" charset="0"/>
                  </a:rPr>
                  <a:t>Building info extraction (usage type, age, etc.)</a:t>
                </a:r>
              </a:p>
            </p:txBody>
          </p:sp>
        </p:grp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F5EF259-BAE6-4083-AD75-B8481ADC6BB4}"/>
                </a:ext>
              </a:extLst>
            </p:cNvPr>
            <p:cNvCxnSpPr>
              <a:cxnSpLocks/>
              <a:stCxn id="27" idx="7"/>
              <a:endCxn id="26" idx="1"/>
            </p:cNvCxnSpPr>
            <p:nvPr/>
          </p:nvCxnSpPr>
          <p:spPr>
            <a:xfrm flipV="1">
              <a:off x="2661375" y="2122782"/>
              <a:ext cx="310425" cy="221718"/>
            </a:xfrm>
            <a:prstGeom prst="straightConnector1">
              <a:avLst/>
            </a:prstGeom>
            <a:ln w="1905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78A6167-AD66-4DA0-A223-CB79033771D6}"/>
              </a:ext>
            </a:extLst>
          </p:cNvPr>
          <p:cNvGrpSpPr/>
          <p:nvPr/>
        </p:nvGrpSpPr>
        <p:grpSpPr>
          <a:xfrm>
            <a:off x="4012917" y="4315297"/>
            <a:ext cx="6616983" cy="3114203"/>
            <a:chOff x="3431570" y="3421469"/>
            <a:chExt cx="6616983" cy="3114203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977FD99C-5ED8-4BDA-835E-8E1EF94A33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431570" y="3421469"/>
              <a:ext cx="6616983" cy="2648785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F040537-C6B5-4339-BAC2-2E5DFA007F14}"/>
                </a:ext>
              </a:extLst>
            </p:cNvPr>
            <p:cNvSpPr txBox="1"/>
            <p:nvPr/>
          </p:nvSpPr>
          <p:spPr>
            <a:xfrm>
              <a:off x="4871994" y="6166340"/>
              <a:ext cx="373613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Energy saving of PV retrofitting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C1B43470-3776-4B04-B739-D90C23B8B330}"/>
              </a:ext>
            </a:extLst>
          </p:cNvPr>
          <p:cNvGrpSpPr/>
          <p:nvPr/>
        </p:nvGrpSpPr>
        <p:grpSpPr>
          <a:xfrm>
            <a:off x="5372100" y="889624"/>
            <a:ext cx="3736133" cy="3284798"/>
            <a:chOff x="5348543" y="740209"/>
            <a:chExt cx="3736133" cy="3284798"/>
          </a:xfrm>
        </p:grpSpPr>
        <p:pic>
          <p:nvPicPr>
            <p:cNvPr id="57" name="Picture 56" descr="A map of a city&#10;&#10;Description automatically generated">
              <a:extLst>
                <a:ext uri="{FF2B5EF4-FFF2-40B4-BE49-F238E27FC236}">
                  <a16:creationId xmlns:a16="http://schemas.microsoft.com/office/drawing/2014/main" id="{15B53025-D7C3-4BC5-BEC6-9017504D0D1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03418" y="740209"/>
              <a:ext cx="3039044" cy="2880000"/>
            </a:xfrm>
            <a:prstGeom prst="rect">
              <a:avLst/>
            </a:prstGeom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21B166B9-0666-4318-AAE0-F721225E3E3B}"/>
                </a:ext>
              </a:extLst>
            </p:cNvPr>
            <p:cNvSpPr txBox="1"/>
            <p:nvPr/>
          </p:nvSpPr>
          <p:spPr>
            <a:xfrm>
              <a:off x="5348543" y="3655675"/>
              <a:ext cx="373613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Urban shading modeling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253F5CF-7F1B-4177-AE5D-05BB9823BA9B}"/>
              </a:ext>
            </a:extLst>
          </p:cNvPr>
          <p:cNvGrpSpPr/>
          <p:nvPr/>
        </p:nvGrpSpPr>
        <p:grpSpPr>
          <a:xfrm>
            <a:off x="10629900" y="4571602"/>
            <a:ext cx="3902114" cy="2673232"/>
            <a:chOff x="10629900" y="4686166"/>
            <a:chExt cx="3902114" cy="2673232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D531F95-5859-43A0-B9DD-873A597740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5129"/>
            <a:stretch/>
          </p:blipFill>
          <p:spPr bwMode="auto">
            <a:xfrm>
              <a:off x="10629900" y="4686166"/>
              <a:ext cx="3851340" cy="1882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1A32035-04D7-4ECF-B49C-7F387951F459}"/>
                </a:ext>
              </a:extLst>
            </p:cNvPr>
            <p:cNvSpPr txBox="1"/>
            <p:nvPr/>
          </p:nvSpPr>
          <p:spPr>
            <a:xfrm>
              <a:off x="10795881" y="6713067"/>
              <a:ext cx="3736133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latin typeface="Calibri Light (Headings)"/>
                  <a:cs typeface="Times New Roman" panose="02020603050405020304" pitchFamily="18" charset="0"/>
                </a:rPr>
                <a:t>Labeling Montreal buildings for energy self-sufficiency level</a:t>
              </a:r>
            </a:p>
          </p:txBody>
        </p:sp>
      </p:grpSp>
      <p:pic>
        <p:nvPicPr>
          <p:cNvPr id="5" name="5">
            <a:hlinkClick r:id="" action="ppaction://media"/>
            <a:extLst>
              <a:ext uri="{FF2B5EF4-FFF2-40B4-BE49-F238E27FC236}">
                <a16:creationId xmlns:a16="http://schemas.microsoft.com/office/drawing/2014/main" id="{DCAE50D2-9AA0-4C91-A6D0-C8AEFB499C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41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401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NEBRN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9669</TotalTime>
  <Words>334</Words>
  <Application>Microsoft Office PowerPoint</Application>
  <PresentationFormat>Custom</PresentationFormat>
  <Paragraphs>49</Paragraphs>
  <Slides>7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Calibri Light (Headings)</vt:lpstr>
      <vt:lpstr>Tahoma</vt:lpstr>
      <vt:lpstr>Wingdings</vt:lpstr>
      <vt:lpstr>Custom Design</vt:lpstr>
      <vt:lpstr>SNEBRN TEMPLATE</vt:lpstr>
      <vt:lpstr>PowerPoint Presentation</vt:lpstr>
      <vt:lpstr>PowerPoint Presentation</vt:lpstr>
      <vt:lpstr> Modeling building energy self-sufficiency of using rooftop photovoltaics on an urban scale</vt:lpstr>
      <vt:lpstr>Building Energy Models (UBEMs): Essential Tools for Carbon Neutrality </vt:lpstr>
      <vt:lpstr>CityBEM Theoretical Foundation</vt:lpstr>
      <vt:lpstr>Model Validation and Verification</vt:lpstr>
      <vt:lpstr>Simulation Results for the City of Montreal</vt:lpstr>
    </vt:vector>
  </TitlesOfParts>
  <Company>ENCS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CZEBS</dc:title>
  <dc:creator>Jiwu Rao</dc:creator>
  <cp:lastModifiedBy>Saeed Rayegan</cp:lastModifiedBy>
  <cp:revision>451</cp:revision>
  <cp:lastPrinted>2016-11-17T21:41:04Z</cp:lastPrinted>
  <dcterms:created xsi:type="dcterms:W3CDTF">2015-09-23T19:20:59Z</dcterms:created>
  <dcterms:modified xsi:type="dcterms:W3CDTF">2025-11-28T19:55:37Z</dcterms:modified>
</cp:coreProperties>
</file>

<file path=docProps/thumbnail.jpeg>
</file>